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76"/>
    <p:restoredTop sz="94231"/>
  </p:normalViewPr>
  <p:slideViewPr>
    <p:cSldViewPr snapToGrid="0" snapToObjects="1">
      <p:cViewPr varScale="1">
        <p:scale>
          <a:sx n="119" d="100"/>
          <a:sy n="119" d="100"/>
        </p:scale>
        <p:origin x="56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2291BFD-672E-9448-BF44-DB24526E51D0}" type="datetimeFigureOut">
              <a:rPr lang="en-US" smtClean="0"/>
              <a:t>10/14/16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249776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291BFD-672E-9448-BF44-DB24526E51D0}" type="datetimeFigureOut">
              <a:rPr lang="en-US" smtClean="0"/>
              <a:t>10/14/16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536043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291BFD-672E-9448-BF44-DB24526E51D0}" type="datetimeFigureOut">
              <a:rPr lang="en-US" smtClean="0"/>
              <a:t>10/14/16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581507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291BFD-672E-9448-BF44-DB24526E51D0}" type="datetimeFigureOut">
              <a:rPr lang="en-US" smtClean="0"/>
              <a:t>10/14/16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1791992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291BFD-672E-9448-BF44-DB24526E51D0}" type="datetimeFigureOut">
              <a:rPr lang="en-US" smtClean="0"/>
              <a:t>10/14/16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292522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2291BFD-672E-9448-BF44-DB24526E51D0}" type="datetimeFigureOut">
              <a:rPr lang="en-US" smtClean="0"/>
              <a:t>10/14/16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838984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2291BFD-672E-9448-BF44-DB24526E51D0}" type="datetimeFigureOut">
              <a:rPr lang="en-US" smtClean="0"/>
              <a:t>10/14/16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435386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2291BFD-672E-9448-BF44-DB24526E51D0}" type="datetimeFigureOut">
              <a:rPr lang="en-US" smtClean="0"/>
              <a:t>10/14/16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1061010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291BFD-672E-9448-BF44-DB24526E51D0}" type="datetimeFigureOut">
              <a:rPr lang="en-US" smtClean="0"/>
              <a:t>10/14/16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18530718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291BFD-672E-9448-BF44-DB24526E51D0}" type="datetimeFigureOut">
              <a:rPr lang="en-US" smtClean="0"/>
              <a:t>10/14/16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1771423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291BFD-672E-9448-BF44-DB24526E51D0}" type="datetimeFigureOut">
              <a:rPr lang="en-US" smtClean="0"/>
              <a:t>10/14/16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D66B6C-0AE9-0247-B886-235BE4F662DD}" type="slidenum">
              <a:rPr lang="en-US" smtClean="0"/>
              <a:t>‹#›</a:t>
            </a:fld>
            <a:endParaRPr lang="en-US"/>
          </a:p>
        </p:txBody>
      </p:sp>
    </p:spTree>
    <p:extLst>
      <p:ext uri="{BB962C8B-B14F-4D97-AF65-F5344CB8AC3E}">
        <p14:creationId xmlns:p14="http://schemas.microsoft.com/office/powerpoint/2010/main" val="174464674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291BFD-672E-9448-BF44-DB24526E51D0}" type="datetimeFigureOut">
              <a:rPr lang="en-US" smtClean="0"/>
              <a:t>10/14/16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D66B6C-0AE9-0247-B886-235BE4F662DD}" type="slidenum">
              <a:rPr lang="en-US" smtClean="0"/>
              <a:t>‹#›</a:t>
            </a:fld>
            <a:endParaRPr lang="en-US"/>
          </a:p>
        </p:txBody>
      </p:sp>
    </p:spTree>
    <p:extLst>
      <p:ext uri="{BB962C8B-B14F-4D97-AF65-F5344CB8AC3E}">
        <p14:creationId xmlns:p14="http://schemas.microsoft.com/office/powerpoint/2010/main" val="3427025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Fractal</a:t>
            </a:r>
            <a:endParaRPr lang="en-US" dirty="0"/>
          </a:p>
        </p:txBody>
      </p:sp>
      <p:sp>
        <p:nvSpPr>
          <p:cNvPr id="3" name="Subtitle 2"/>
          <p:cNvSpPr>
            <a:spLocks noGrp="1"/>
          </p:cNvSpPr>
          <p:nvPr>
            <p:ph type="subTitle" idx="1"/>
          </p:nvPr>
        </p:nvSpPr>
        <p:spPr/>
        <p:txBody>
          <a:bodyPr/>
          <a:lstStyle/>
          <a:p>
            <a:r>
              <a:rPr lang="en-US" dirty="0" smtClean="0"/>
              <a:t>Sim, </a:t>
            </a:r>
            <a:r>
              <a:rPr lang="en-US" dirty="0" err="1" smtClean="0"/>
              <a:t>Sangjin</a:t>
            </a:r>
            <a:endParaRPr lang="en-US" dirty="0"/>
          </a:p>
        </p:txBody>
      </p:sp>
    </p:spTree>
    <p:extLst>
      <p:ext uri="{BB962C8B-B14F-4D97-AF65-F5344CB8AC3E}">
        <p14:creationId xmlns:p14="http://schemas.microsoft.com/office/powerpoint/2010/main" val="1806320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잠깐</a:t>
            </a:r>
            <a:r>
              <a:rPr lang="en-US" altLang="ko-KR" dirty="0" smtClean="0"/>
              <a:t>:</a:t>
            </a:r>
            <a:r>
              <a:rPr lang="ko-KR" altLang="en-US" dirty="0" smtClean="0"/>
              <a:t> 괴물 곡선</a:t>
            </a:r>
            <a:r>
              <a:rPr lang="en-US" altLang="ko-KR" dirty="0" smtClean="0"/>
              <a:t>Mathematical Monster</a:t>
            </a:r>
            <a:endParaRPr lang="en-US" dirty="0"/>
          </a:p>
        </p:txBody>
      </p:sp>
      <p:sp>
        <p:nvSpPr>
          <p:cNvPr id="3" name="Content Placeholder 2"/>
          <p:cNvSpPr>
            <a:spLocks noGrp="1"/>
          </p:cNvSpPr>
          <p:nvPr>
            <p:ph idx="1"/>
          </p:nvPr>
        </p:nvSpPr>
        <p:spPr/>
        <p:txBody>
          <a:bodyPr>
            <a:normAutofit fontScale="85000" lnSpcReduction="10000"/>
          </a:bodyPr>
          <a:lstStyle/>
          <a:p>
            <a:pPr>
              <a:lnSpc>
                <a:spcPct val="110000"/>
              </a:lnSpc>
            </a:pPr>
            <a:r>
              <a:rPr lang="ko-KR" altLang="en-US" dirty="0" smtClean="0"/>
              <a:t>재귀적으로 위 과정을 반복할때 길이는 어떻게 될까요</a:t>
            </a:r>
            <a:r>
              <a:rPr lang="en-US" altLang="ko-KR" dirty="0" smtClean="0"/>
              <a:t>?</a:t>
            </a:r>
          </a:p>
          <a:p>
            <a:pPr>
              <a:lnSpc>
                <a:spcPct val="110000"/>
              </a:lnSpc>
            </a:pPr>
            <a:endParaRPr lang="en-US" dirty="0"/>
          </a:p>
          <a:p>
            <a:pPr>
              <a:lnSpc>
                <a:spcPct val="110000"/>
              </a:lnSpc>
            </a:pPr>
            <a:r>
              <a:rPr lang="ko-KR" altLang="en-US" dirty="0" smtClean="0"/>
              <a:t>최초의 길이 값을 </a:t>
            </a:r>
            <a:r>
              <a:rPr lang="en-US" altLang="ko-KR" dirty="0" smtClean="0"/>
              <a:t>1</a:t>
            </a:r>
            <a:r>
              <a:rPr lang="ko-KR" altLang="en-US" dirty="0" smtClean="0"/>
              <a:t>로 해보죠</a:t>
            </a:r>
            <a:r>
              <a:rPr lang="en-US" altLang="ko-KR" dirty="0" smtClean="0"/>
              <a:t>.</a:t>
            </a:r>
            <a:r>
              <a:rPr lang="ko-KR" altLang="en-US" dirty="0" smtClean="0"/>
              <a:t> 두 번째는 </a:t>
            </a:r>
            <a:r>
              <a:rPr lang="en-US" altLang="ko-KR" dirty="0" smtClean="0"/>
              <a:t>4/3</a:t>
            </a:r>
            <a:r>
              <a:rPr lang="ko-KR" altLang="en-US" dirty="0" smtClean="0"/>
              <a:t>이 될 겁니다</a:t>
            </a:r>
            <a:r>
              <a:rPr lang="en-US" altLang="ko-KR" dirty="0" smtClean="0"/>
              <a:t>.</a:t>
            </a:r>
            <a:r>
              <a:rPr lang="ko-KR" altLang="en-US" dirty="0" smtClean="0"/>
              <a:t> 세번째는 </a:t>
            </a:r>
            <a:r>
              <a:rPr lang="en-US" altLang="ko-KR" dirty="0" smtClean="0"/>
              <a:t>16/9</a:t>
            </a:r>
            <a:r>
              <a:rPr lang="ko-KR" altLang="en-US" dirty="0" smtClean="0"/>
              <a:t>일 것 입니다</a:t>
            </a:r>
            <a:r>
              <a:rPr lang="en-US" altLang="ko-KR" dirty="0" smtClean="0"/>
              <a:t>.</a:t>
            </a:r>
          </a:p>
          <a:p>
            <a:pPr>
              <a:lnSpc>
                <a:spcPct val="110000"/>
              </a:lnSpc>
            </a:pPr>
            <a:endParaRPr lang="en-US" dirty="0"/>
          </a:p>
          <a:p>
            <a:pPr>
              <a:lnSpc>
                <a:spcPct val="110000"/>
              </a:lnSpc>
            </a:pPr>
            <a:r>
              <a:rPr lang="ko-KR" altLang="en-US" dirty="0" smtClean="0"/>
              <a:t>이를 반복하면</a:t>
            </a:r>
            <a:r>
              <a:rPr lang="en-US" altLang="ko-KR" dirty="0" smtClean="0"/>
              <a:t>,</a:t>
            </a:r>
            <a:r>
              <a:rPr lang="ko-KR" altLang="en-US" dirty="0" smtClean="0"/>
              <a:t> 무한한 길이를 가진 존재로 거듭나겠지만</a:t>
            </a:r>
            <a:r>
              <a:rPr lang="en-US" altLang="ko-KR" dirty="0" smtClean="0"/>
              <a:t>,</a:t>
            </a:r>
            <a:r>
              <a:rPr lang="ko-KR" altLang="en-US" dirty="0" smtClean="0"/>
              <a:t> 화면은 유한합니다</a:t>
            </a:r>
            <a:r>
              <a:rPr lang="en-US" altLang="ko-KR" dirty="0" smtClean="0"/>
              <a:t>.</a:t>
            </a:r>
          </a:p>
          <a:p>
            <a:pPr>
              <a:lnSpc>
                <a:spcPct val="110000"/>
              </a:lnSpc>
            </a:pPr>
            <a:endParaRPr lang="en-US" dirty="0"/>
          </a:p>
          <a:p>
            <a:pPr>
              <a:lnSpc>
                <a:spcPct val="110000"/>
              </a:lnSpc>
            </a:pPr>
            <a:r>
              <a:rPr lang="ko-KR" altLang="en-US" dirty="0" smtClean="0"/>
              <a:t>어찌된 일일까요</a:t>
            </a:r>
            <a:r>
              <a:rPr lang="en-US" altLang="ko-KR" dirty="0" smtClean="0"/>
              <a:t>?</a:t>
            </a:r>
            <a:r>
              <a:rPr lang="ko-KR" altLang="en-US" dirty="0" smtClean="0"/>
              <a:t> </a:t>
            </a:r>
            <a:r>
              <a:rPr lang="mr-IN" altLang="ko-KR" dirty="0" smtClean="0"/>
              <a:t>–</a:t>
            </a:r>
            <a:r>
              <a:rPr lang="ko-KR" altLang="en-US" dirty="0" smtClean="0"/>
              <a:t> 이러한 모순의 곡선을 괴물 곡선이라고 부른다고 합니다</a:t>
            </a:r>
            <a:r>
              <a:rPr lang="en-US" altLang="ko-KR" dirty="0" smtClean="0"/>
              <a:t>.</a:t>
            </a:r>
            <a:endParaRPr lang="en-US" dirty="0"/>
          </a:p>
        </p:txBody>
      </p:sp>
    </p:spTree>
    <p:extLst>
      <p:ext uri="{BB962C8B-B14F-4D97-AF65-F5344CB8AC3E}">
        <p14:creationId xmlns:p14="http://schemas.microsoft.com/office/powerpoint/2010/main" val="1271161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나무가지</a:t>
            </a:r>
            <a:endParaRPr lang="en-US" dirty="0"/>
          </a:p>
        </p:txBody>
      </p:sp>
      <p:sp>
        <p:nvSpPr>
          <p:cNvPr id="3" name="Content Placeholder 2"/>
          <p:cNvSpPr>
            <a:spLocks noGrp="1"/>
          </p:cNvSpPr>
          <p:nvPr>
            <p:ph idx="1"/>
          </p:nvPr>
        </p:nvSpPr>
        <p:spPr/>
        <p:txBody>
          <a:bodyPr/>
          <a:lstStyle/>
          <a:p>
            <a:endParaRPr lang="en-US" dirty="0"/>
          </a:p>
        </p:txBody>
      </p:sp>
      <p:pic>
        <p:nvPicPr>
          <p:cNvPr id="4" name="Content Placeholder 3"/>
          <p:cNvPicPr>
            <a:picLocks noChangeAspect="1"/>
          </p:cNvPicPr>
          <p:nvPr/>
        </p:nvPicPr>
        <p:blipFill>
          <a:blip r:embed="rId2"/>
          <a:stretch>
            <a:fillRect/>
          </a:stretch>
        </p:blipFill>
        <p:spPr>
          <a:xfrm>
            <a:off x="1237186" y="1825625"/>
            <a:ext cx="9717628" cy="4351338"/>
          </a:xfrm>
          <a:prstGeom prst="rect">
            <a:avLst/>
          </a:prstGeom>
        </p:spPr>
      </p:pic>
    </p:spTree>
    <p:extLst>
      <p:ext uri="{BB962C8B-B14F-4D97-AF65-F5344CB8AC3E}">
        <p14:creationId xmlns:p14="http://schemas.microsoft.com/office/powerpoint/2010/main" val="13622439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32079"/>
            <a:ext cx="10515600" cy="5744884"/>
          </a:xfrm>
        </p:spPr>
        <p:txBody>
          <a:bodyPr>
            <a:normAutofit fontScale="85000" lnSpcReduction="20000"/>
          </a:bodyPr>
          <a:lstStyle/>
          <a:p>
            <a:pPr marL="0" indent="0">
              <a:buNone/>
            </a:pPr>
            <a:r>
              <a:rPr lang="en-US" dirty="0">
                <a:solidFill>
                  <a:schemeClr val="accent1">
                    <a:lumMod val="60000"/>
                    <a:lumOff val="40000"/>
                  </a:schemeClr>
                </a:solidFill>
                <a:latin typeface="Consolas" charset="0"/>
                <a:ea typeface="Consolas" charset="0"/>
                <a:cs typeface="Consolas" charset="0"/>
              </a:rPr>
              <a:t>void</a:t>
            </a:r>
            <a:r>
              <a:rPr lang="en-US" dirty="0">
                <a:latin typeface="Consolas" charset="0"/>
                <a:ea typeface="Consolas" charset="0"/>
                <a:cs typeface="Consolas" charset="0"/>
              </a:rPr>
              <a:t> </a:t>
            </a:r>
            <a:r>
              <a:rPr lang="en-US" dirty="0">
                <a:solidFill>
                  <a:srgbClr val="FF0000"/>
                </a:solidFill>
                <a:latin typeface="Consolas" charset="0"/>
                <a:ea typeface="Consolas" charset="0"/>
                <a:cs typeface="Consolas" charset="0"/>
              </a:rPr>
              <a:t>branch</a:t>
            </a:r>
            <a:r>
              <a:rPr lang="en-US" dirty="0">
                <a:latin typeface="Consolas" charset="0"/>
                <a:ea typeface="Consolas" charset="0"/>
                <a:cs typeface="Consolas" charset="0"/>
              </a:rPr>
              <a:t>() {</a:t>
            </a:r>
          </a:p>
          <a:p>
            <a:pPr marL="0" indent="0">
              <a:buNone/>
            </a:pPr>
            <a:r>
              <a:rPr lang="en-US" dirty="0" smtClean="0">
                <a:latin typeface="Consolas" charset="0"/>
                <a:ea typeface="Consolas" charset="0"/>
                <a:cs typeface="Consolas" charset="0"/>
              </a:rPr>
              <a:t>  </a:t>
            </a:r>
            <a:r>
              <a:rPr lang="mr-IN" dirty="0" err="1" smtClean="0">
                <a:latin typeface="Consolas" charset="0"/>
                <a:ea typeface="Consolas" charset="0"/>
                <a:cs typeface="Consolas" charset="0"/>
              </a:rPr>
              <a:t>line</a:t>
            </a:r>
            <a:r>
              <a:rPr lang="mr-IN" dirty="0" smtClean="0">
                <a:latin typeface="Consolas" charset="0"/>
                <a:ea typeface="Consolas" charset="0"/>
                <a:cs typeface="Consolas" charset="0"/>
              </a:rPr>
              <a:t>(0</a:t>
            </a:r>
            <a:r>
              <a:rPr lang="mr-IN" dirty="0">
                <a:latin typeface="Consolas" charset="0"/>
                <a:ea typeface="Consolas" charset="0"/>
                <a:cs typeface="Consolas" charset="0"/>
              </a:rPr>
              <a:t>, 0, 0, -100);</a:t>
            </a:r>
          </a:p>
          <a:p>
            <a:pPr marL="0" indent="0">
              <a:buNone/>
            </a:pPr>
            <a:r>
              <a:rPr lang="en-US" dirty="0" smtClean="0">
                <a:latin typeface="Consolas" charset="0"/>
                <a:ea typeface="Consolas" charset="0"/>
                <a:cs typeface="Consolas" charset="0"/>
              </a:rPr>
              <a:t>  </a:t>
            </a:r>
            <a:r>
              <a:rPr lang="mr-IN" dirty="0" err="1" smtClean="0">
                <a:latin typeface="Consolas" charset="0"/>
                <a:ea typeface="Consolas" charset="0"/>
                <a:cs typeface="Consolas" charset="0"/>
              </a:rPr>
              <a:t>translate</a:t>
            </a:r>
            <a:r>
              <a:rPr lang="mr-IN" dirty="0" smtClean="0">
                <a:latin typeface="Consolas" charset="0"/>
                <a:ea typeface="Consolas" charset="0"/>
                <a:cs typeface="Consolas" charset="0"/>
              </a:rPr>
              <a:t>(0</a:t>
            </a:r>
            <a:r>
              <a:rPr lang="mr-IN" dirty="0">
                <a:latin typeface="Consolas" charset="0"/>
                <a:ea typeface="Consolas" charset="0"/>
                <a:cs typeface="Consolas" charset="0"/>
              </a:rPr>
              <a:t>, -100);</a:t>
            </a:r>
          </a:p>
          <a:p>
            <a:pPr marL="0" indent="0">
              <a:buNone/>
            </a:pPr>
            <a:r>
              <a:rPr lang="mr-IN" dirty="0">
                <a:latin typeface="Consolas" charset="0"/>
                <a:ea typeface="Consolas" charset="0"/>
                <a:cs typeface="Consolas" charset="0"/>
              </a:rPr>
              <a:t> </a:t>
            </a:r>
          </a:p>
          <a:p>
            <a:pPr marL="0" indent="0">
              <a:buNone/>
            </a:pPr>
            <a:r>
              <a:rPr lang="en-US" dirty="0">
                <a:latin typeface="Consolas" charset="0"/>
                <a:ea typeface="Consolas" charset="0"/>
                <a:cs typeface="Consolas" charset="0"/>
              </a:rPr>
              <a:t>  </a:t>
            </a:r>
            <a:r>
              <a:rPr lang="en-US" dirty="0" err="1">
                <a:latin typeface="Consolas" charset="0"/>
                <a:ea typeface="Consolas" charset="0"/>
                <a:cs typeface="Consolas" charset="0"/>
              </a:rPr>
              <a:t>pushMatrix</a:t>
            </a:r>
            <a:r>
              <a:rPr lang="en-US" dirty="0">
                <a:latin typeface="Consolas" charset="0"/>
                <a:ea typeface="Consolas" charset="0"/>
                <a:cs typeface="Consolas" charset="0"/>
              </a:rPr>
              <a:t>();</a:t>
            </a:r>
          </a:p>
          <a:p>
            <a:pPr marL="0" indent="0">
              <a:buNone/>
            </a:pPr>
            <a:r>
              <a:rPr lang="en-US" dirty="0" smtClean="0">
                <a:latin typeface="Consolas" charset="0"/>
                <a:ea typeface="Consolas" charset="0"/>
                <a:cs typeface="Consolas" charset="0"/>
              </a:rPr>
              <a:t>  </a:t>
            </a:r>
            <a:r>
              <a:rPr lang="mr-IN" dirty="0" err="1" smtClean="0">
                <a:latin typeface="Consolas" charset="0"/>
                <a:ea typeface="Consolas" charset="0"/>
                <a:cs typeface="Consolas" charset="0"/>
              </a:rPr>
              <a:t>rotate</a:t>
            </a:r>
            <a:r>
              <a:rPr lang="mr-IN" dirty="0" smtClean="0">
                <a:latin typeface="Consolas" charset="0"/>
                <a:ea typeface="Consolas" charset="0"/>
                <a:cs typeface="Consolas" charset="0"/>
              </a:rPr>
              <a:t>(PI/6</a:t>
            </a:r>
            <a:r>
              <a:rPr lang="mr-IN" dirty="0">
                <a:latin typeface="Consolas" charset="0"/>
                <a:ea typeface="Consolas" charset="0"/>
                <a:cs typeface="Consolas" charset="0"/>
              </a:rPr>
              <a:t>);</a:t>
            </a:r>
          </a:p>
          <a:p>
            <a:pPr marL="0" indent="0">
              <a:buNone/>
            </a:pPr>
            <a:r>
              <a:rPr lang="mr-IN" dirty="0">
                <a:latin typeface="Consolas" charset="0"/>
                <a:ea typeface="Consolas" charset="0"/>
                <a:cs typeface="Consolas" charset="0"/>
              </a:rPr>
              <a:t>  </a:t>
            </a:r>
            <a:r>
              <a:rPr lang="mr-IN" dirty="0" err="1">
                <a:latin typeface="Consolas" charset="0"/>
                <a:ea typeface="Consolas" charset="0"/>
                <a:cs typeface="Consolas" charset="0"/>
              </a:rPr>
              <a:t>branch</a:t>
            </a:r>
            <a:r>
              <a:rPr lang="mr-IN" dirty="0">
                <a:latin typeface="Consolas" charset="0"/>
                <a:ea typeface="Consolas" charset="0"/>
                <a:cs typeface="Consolas" charset="0"/>
              </a:rPr>
              <a:t>();</a:t>
            </a:r>
          </a:p>
          <a:p>
            <a:pPr marL="0" indent="0">
              <a:buNone/>
            </a:pPr>
            <a:r>
              <a:rPr lang="en-US" dirty="0">
                <a:latin typeface="Consolas" charset="0"/>
                <a:ea typeface="Consolas" charset="0"/>
                <a:cs typeface="Consolas" charset="0"/>
              </a:rPr>
              <a:t>  </a:t>
            </a:r>
            <a:r>
              <a:rPr lang="en-US" dirty="0" err="1">
                <a:latin typeface="Consolas" charset="0"/>
                <a:ea typeface="Consolas" charset="0"/>
                <a:cs typeface="Consolas" charset="0"/>
              </a:rPr>
              <a:t>popMatrix</a:t>
            </a:r>
            <a:r>
              <a:rPr lang="en-US" dirty="0">
                <a:latin typeface="Consolas" charset="0"/>
                <a:ea typeface="Consolas" charset="0"/>
                <a:cs typeface="Consolas" charset="0"/>
              </a:rPr>
              <a:t>();</a:t>
            </a:r>
          </a:p>
          <a:p>
            <a:pPr marL="0" indent="0">
              <a:buNone/>
            </a:pPr>
            <a:r>
              <a:rPr lang="en-US" dirty="0">
                <a:latin typeface="Consolas" charset="0"/>
                <a:ea typeface="Consolas" charset="0"/>
                <a:cs typeface="Consolas" charset="0"/>
              </a:rPr>
              <a:t> </a:t>
            </a:r>
          </a:p>
          <a:p>
            <a:pPr marL="0" indent="0">
              <a:buNone/>
            </a:pPr>
            <a:r>
              <a:rPr lang="en-US" dirty="0">
                <a:latin typeface="Consolas" charset="0"/>
                <a:ea typeface="Consolas" charset="0"/>
                <a:cs typeface="Consolas" charset="0"/>
              </a:rPr>
              <a:t>  </a:t>
            </a:r>
            <a:r>
              <a:rPr lang="en-US" dirty="0" err="1">
                <a:latin typeface="Consolas" charset="0"/>
                <a:ea typeface="Consolas" charset="0"/>
                <a:cs typeface="Consolas" charset="0"/>
              </a:rPr>
              <a:t>pushMatrix</a:t>
            </a:r>
            <a:r>
              <a:rPr lang="en-US" dirty="0">
                <a:latin typeface="Consolas" charset="0"/>
                <a:ea typeface="Consolas" charset="0"/>
                <a:cs typeface="Consolas" charset="0"/>
              </a:rPr>
              <a:t>();</a:t>
            </a:r>
          </a:p>
          <a:p>
            <a:pPr marL="0" indent="0">
              <a:buNone/>
            </a:pPr>
            <a:r>
              <a:rPr lang="en-US" dirty="0" smtClean="0">
                <a:latin typeface="Consolas" charset="0"/>
                <a:ea typeface="Consolas" charset="0"/>
                <a:cs typeface="Consolas" charset="0"/>
              </a:rPr>
              <a:t>  </a:t>
            </a:r>
            <a:r>
              <a:rPr lang="mr-IN" dirty="0" err="1" smtClean="0">
                <a:latin typeface="Consolas" charset="0"/>
                <a:ea typeface="Consolas" charset="0"/>
                <a:cs typeface="Consolas" charset="0"/>
              </a:rPr>
              <a:t>rotate</a:t>
            </a:r>
            <a:r>
              <a:rPr lang="mr-IN" dirty="0">
                <a:latin typeface="Consolas" charset="0"/>
                <a:ea typeface="Consolas" charset="0"/>
                <a:cs typeface="Consolas" charset="0"/>
              </a:rPr>
              <a:t>(-PI/6);</a:t>
            </a:r>
          </a:p>
          <a:p>
            <a:pPr marL="0" indent="0">
              <a:buNone/>
            </a:pPr>
            <a:r>
              <a:rPr lang="mr-IN" dirty="0">
                <a:latin typeface="Consolas" charset="0"/>
                <a:ea typeface="Consolas" charset="0"/>
                <a:cs typeface="Consolas" charset="0"/>
              </a:rPr>
              <a:t>  </a:t>
            </a:r>
            <a:r>
              <a:rPr lang="mr-IN" dirty="0" err="1">
                <a:latin typeface="Consolas" charset="0"/>
                <a:ea typeface="Consolas" charset="0"/>
                <a:cs typeface="Consolas" charset="0"/>
              </a:rPr>
              <a:t>branch</a:t>
            </a:r>
            <a:r>
              <a:rPr lang="mr-IN" dirty="0">
                <a:latin typeface="Consolas" charset="0"/>
                <a:ea typeface="Consolas" charset="0"/>
                <a:cs typeface="Consolas" charset="0"/>
              </a:rPr>
              <a:t>();</a:t>
            </a:r>
          </a:p>
          <a:p>
            <a:pPr marL="0" indent="0">
              <a:buNone/>
            </a:pPr>
            <a:r>
              <a:rPr lang="en-US" dirty="0">
                <a:latin typeface="Consolas" charset="0"/>
                <a:ea typeface="Consolas" charset="0"/>
                <a:cs typeface="Consolas" charset="0"/>
              </a:rPr>
              <a:t>  </a:t>
            </a:r>
            <a:r>
              <a:rPr lang="en-US" dirty="0" err="1">
                <a:latin typeface="Consolas" charset="0"/>
                <a:ea typeface="Consolas" charset="0"/>
                <a:cs typeface="Consolas" charset="0"/>
              </a:rPr>
              <a:t>popMatrix</a:t>
            </a:r>
            <a:r>
              <a:rPr lang="en-US" dirty="0">
                <a:latin typeface="Consolas" charset="0"/>
                <a:ea typeface="Consolas" charset="0"/>
                <a:cs typeface="Consolas" charset="0"/>
              </a:rPr>
              <a:t>();</a:t>
            </a:r>
          </a:p>
          <a:p>
            <a:pPr marL="0" indent="0">
              <a:buNone/>
            </a:pPr>
            <a:r>
              <a:rPr lang="en-US" dirty="0">
                <a:latin typeface="Consolas" charset="0"/>
                <a:ea typeface="Consolas" charset="0"/>
                <a:cs typeface="Consolas" charset="0"/>
              </a:rPr>
              <a:t>}</a:t>
            </a:r>
          </a:p>
        </p:txBody>
      </p:sp>
    </p:spTree>
    <p:extLst>
      <p:ext uri="{BB962C8B-B14F-4D97-AF65-F5344CB8AC3E}">
        <p14:creationId xmlns:p14="http://schemas.microsoft.com/office/powerpoint/2010/main" val="11970697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 System</a:t>
            </a:r>
            <a:endParaRPr lang="en-US" dirty="0"/>
          </a:p>
        </p:txBody>
      </p:sp>
      <p:sp>
        <p:nvSpPr>
          <p:cNvPr id="5" name="Content Placeholder 4"/>
          <p:cNvSpPr>
            <a:spLocks noGrp="1"/>
          </p:cNvSpPr>
          <p:nvPr>
            <p:ph idx="1"/>
          </p:nvPr>
        </p:nvSpPr>
        <p:spPr/>
        <p:txBody>
          <a:bodyPr/>
          <a:lstStyle/>
          <a:p>
            <a:r>
              <a:rPr lang="en-US" dirty="0" smtClean="0"/>
              <a:t>1986</a:t>
            </a:r>
            <a:r>
              <a:rPr lang="ko-KR" altLang="en-US" dirty="0" smtClean="0"/>
              <a:t>년 헝가리의 식물학자 아리스티드 린덴마이어는 형식 문법을 기반으로 식물으 성장 패턴을 모방할 수 있는 알고리즘으로 </a:t>
            </a:r>
            <a:r>
              <a:rPr lang="en-US" altLang="ko-KR" dirty="0" smtClean="0"/>
              <a:t>L </a:t>
            </a:r>
            <a:r>
              <a:rPr lang="ko-KR" altLang="en-US" dirty="0" smtClean="0"/>
              <a:t>시스템</a:t>
            </a:r>
            <a:r>
              <a:rPr lang="en-US" altLang="ko-KR" dirty="0" err="1" smtClean="0"/>
              <a:t>Lindenmayer</a:t>
            </a:r>
            <a:r>
              <a:rPr lang="en-US" altLang="ko-KR" dirty="0" smtClean="0"/>
              <a:t> System</a:t>
            </a:r>
            <a:r>
              <a:rPr lang="ko-KR" altLang="en-US" dirty="0" smtClean="0"/>
              <a:t>을 개발했습니다</a:t>
            </a:r>
            <a:r>
              <a:rPr lang="en-US" altLang="ko-KR" dirty="0" smtClean="0"/>
              <a:t>.</a:t>
            </a:r>
          </a:p>
          <a:p>
            <a:endParaRPr lang="en-US" dirty="0"/>
          </a:p>
          <a:p>
            <a:r>
              <a:rPr lang="en-US" dirty="0" smtClean="0"/>
              <a:t>L</a:t>
            </a:r>
            <a:r>
              <a:rPr lang="ko-KR" altLang="en-US" dirty="0" smtClean="0"/>
              <a:t>시스템을 사용하지 않고도 만들 수는 있었지만</a:t>
            </a:r>
            <a:r>
              <a:rPr lang="en-US" altLang="ko-KR" dirty="0" smtClean="0"/>
              <a:t>,</a:t>
            </a:r>
            <a:r>
              <a:rPr lang="ko-KR" altLang="en-US" dirty="0" smtClean="0"/>
              <a:t> </a:t>
            </a:r>
            <a:r>
              <a:rPr lang="en-US" altLang="ko-KR" dirty="0" smtClean="0"/>
              <a:t>L</a:t>
            </a:r>
            <a:r>
              <a:rPr lang="ko-KR" altLang="en-US" dirty="0" smtClean="0"/>
              <a:t>시스템에는 복잡하고 다면적인 프랙털 구조를 관리할 수 있는 방법이 있어서 굉장히 편리하게 이용할 수 있습니다</a:t>
            </a:r>
            <a:r>
              <a:rPr lang="en-US" altLang="ko-KR" dirty="0" smtClean="0"/>
              <a:t>.</a:t>
            </a:r>
            <a:endParaRPr lang="en-US" dirty="0"/>
          </a:p>
        </p:txBody>
      </p:sp>
    </p:spTree>
    <p:extLst>
      <p:ext uri="{BB962C8B-B14F-4D97-AF65-F5344CB8AC3E}">
        <p14:creationId xmlns:p14="http://schemas.microsoft.com/office/powerpoint/2010/main" val="4575758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dirty="0" smtClean="0"/>
              <a:t>3</a:t>
            </a:r>
            <a:r>
              <a:rPr lang="ko-KR" altLang="en-US" dirty="0" smtClean="0"/>
              <a:t>가지 중요한 요소</a:t>
            </a:r>
            <a:endParaRPr lang="en-US" dirty="0"/>
          </a:p>
        </p:txBody>
      </p:sp>
      <p:sp>
        <p:nvSpPr>
          <p:cNvPr id="3" name="Content Placeholder 2"/>
          <p:cNvSpPr>
            <a:spLocks noGrp="1"/>
          </p:cNvSpPr>
          <p:nvPr>
            <p:ph idx="1"/>
          </p:nvPr>
        </p:nvSpPr>
        <p:spPr/>
        <p:txBody>
          <a:bodyPr>
            <a:normAutofit fontScale="85000" lnSpcReduction="20000"/>
          </a:bodyPr>
          <a:lstStyle/>
          <a:p>
            <a:r>
              <a:rPr lang="en-US" b="1" i="1" dirty="0"/>
              <a:t>Alphabet.</a:t>
            </a:r>
            <a:r>
              <a:rPr lang="en-US" dirty="0"/>
              <a:t> An L-system’s alphabet is comprised of the valid characters that can be included. For example, we could say the alphabet is “ABC,” meaning that any valid “sentence” (a string of characters) in an L-system can only include these three characters. </a:t>
            </a:r>
          </a:p>
          <a:p>
            <a:endParaRPr lang="en-US" dirty="0"/>
          </a:p>
          <a:p>
            <a:r>
              <a:rPr lang="en-US" b="1" i="1" dirty="0"/>
              <a:t>Axiom.</a:t>
            </a:r>
            <a:r>
              <a:rPr lang="en-US" dirty="0"/>
              <a:t> The axiom is a sentence (made up with characters from the alphabet) that describes the initial state of the system. For example, with the alphabet “ABC,” some example axioms are “AAA” or “B” or “ACBAB.” </a:t>
            </a:r>
          </a:p>
          <a:p>
            <a:endParaRPr lang="en-US" dirty="0"/>
          </a:p>
          <a:p>
            <a:r>
              <a:rPr lang="en-US" b="1" i="1" dirty="0"/>
              <a:t>Rules.</a:t>
            </a:r>
            <a:r>
              <a:rPr lang="en-US" dirty="0"/>
              <a:t> The rules of an L-system are applied to the axiom and then applied recursively, generating new sentences over and over again. An L-system rule includes two sentences, a “predecessor” and a “successor.” For example, with the Rule “A —&gt; AB”, whenever an “A” is found in a string, it is replaced with “AB.”</a:t>
            </a:r>
          </a:p>
        </p:txBody>
      </p:sp>
    </p:spTree>
    <p:extLst>
      <p:ext uri="{BB962C8B-B14F-4D97-AF65-F5344CB8AC3E}">
        <p14:creationId xmlns:p14="http://schemas.microsoft.com/office/powerpoint/2010/main" val="1701448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예</a:t>
            </a:r>
            <a:endParaRPr lang="en-US" dirty="0"/>
          </a:p>
        </p:txBody>
      </p:sp>
      <p:sp>
        <p:nvSpPr>
          <p:cNvPr id="3" name="Content Placeholder 2"/>
          <p:cNvSpPr>
            <a:spLocks noGrp="1"/>
          </p:cNvSpPr>
          <p:nvPr>
            <p:ph idx="1"/>
          </p:nvPr>
        </p:nvSpPr>
        <p:spPr/>
        <p:txBody>
          <a:bodyPr/>
          <a:lstStyle/>
          <a:p>
            <a:r>
              <a:rPr lang="ko-KR" altLang="en-US" dirty="0" smtClean="0"/>
              <a:t>다음과 같은 시스템을 예로 들어보겠습니다</a:t>
            </a:r>
            <a:r>
              <a:rPr lang="en-US" altLang="ko-KR" dirty="0" smtClean="0"/>
              <a:t>.</a:t>
            </a:r>
            <a:br>
              <a:rPr lang="en-US" altLang="ko-KR" dirty="0" smtClean="0"/>
            </a:br>
            <a:r>
              <a:rPr lang="en-US" altLang="ko-KR" dirty="0" smtClean="0"/>
              <a:t/>
            </a:r>
            <a:br>
              <a:rPr lang="en-US" altLang="ko-KR" dirty="0" smtClean="0"/>
            </a:br>
            <a:r>
              <a:rPr lang="ko-KR" altLang="en-US" dirty="0" smtClean="0"/>
              <a:t>알파벳</a:t>
            </a:r>
            <a:r>
              <a:rPr lang="en-US" altLang="ko-KR" dirty="0" smtClean="0"/>
              <a:t>: A B</a:t>
            </a:r>
            <a:br>
              <a:rPr lang="en-US" altLang="ko-KR" dirty="0" smtClean="0"/>
            </a:br>
            <a:r>
              <a:rPr lang="ko-KR" altLang="en-US" dirty="0" smtClean="0"/>
              <a:t>공리 </a:t>
            </a:r>
            <a:r>
              <a:rPr lang="en-US" altLang="ko-KR" dirty="0" smtClean="0"/>
              <a:t>: A</a:t>
            </a:r>
            <a:br>
              <a:rPr lang="en-US" altLang="ko-KR" dirty="0" smtClean="0"/>
            </a:br>
            <a:r>
              <a:rPr lang="ko-KR" altLang="en-US" dirty="0" smtClean="0"/>
              <a:t>규칙</a:t>
            </a:r>
            <a:r>
              <a:rPr lang="en-US" altLang="ko-KR" dirty="0" smtClean="0"/>
              <a:t> : (A-&gt;AB)(B-&gt;A)</a:t>
            </a:r>
            <a:br>
              <a:rPr lang="en-US" altLang="ko-KR" dirty="0" smtClean="0"/>
            </a:br>
            <a:endParaRPr lang="en-US" altLang="ko-KR" dirty="0" smtClean="0"/>
          </a:p>
          <a:p>
            <a:r>
              <a:rPr lang="ko-KR" altLang="en-US" dirty="0" smtClean="0"/>
              <a:t>이걸 적용하여 시스템을 동작시키면</a:t>
            </a:r>
            <a:r>
              <a:rPr lang="en-US" altLang="ko-KR" dirty="0" smtClean="0"/>
              <a:t>?</a:t>
            </a:r>
            <a:endParaRPr lang="en-US" dirty="0"/>
          </a:p>
        </p:txBody>
      </p:sp>
      <p:pic>
        <p:nvPicPr>
          <p:cNvPr id="4" name="Picture 3"/>
          <p:cNvPicPr>
            <a:picLocks noChangeAspect="1"/>
          </p:cNvPicPr>
          <p:nvPr/>
        </p:nvPicPr>
        <p:blipFill>
          <a:blip r:embed="rId2"/>
          <a:stretch>
            <a:fillRect/>
          </a:stretch>
        </p:blipFill>
        <p:spPr>
          <a:xfrm>
            <a:off x="6891129" y="2581813"/>
            <a:ext cx="4738561" cy="3595149"/>
          </a:xfrm>
          <a:prstGeom prst="rect">
            <a:avLst/>
          </a:prstGeom>
        </p:spPr>
      </p:pic>
    </p:spTree>
    <p:extLst>
      <p:ext uri="{BB962C8B-B14F-4D97-AF65-F5344CB8AC3E}">
        <p14:creationId xmlns:p14="http://schemas.microsoft.com/office/powerpoint/2010/main" val="12681951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 </a:t>
            </a:r>
            <a:r>
              <a:rPr lang="ko-KR" altLang="en-US" dirty="0" smtClean="0"/>
              <a:t>시스템을 프로세싱 코드로 바꿔서 표현하기</a:t>
            </a:r>
            <a:endParaRPr lang="en-US" dirty="0"/>
          </a:p>
        </p:txBody>
      </p:sp>
      <p:sp>
        <p:nvSpPr>
          <p:cNvPr id="3" name="Content Placeholder 2"/>
          <p:cNvSpPr>
            <a:spLocks noGrp="1"/>
          </p:cNvSpPr>
          <p:nvPr>
            <p:ph idx="1"/>
          </p:nvPr>
        </p:nvSpPr>
        <p:spPr/>
        <p:txBody>
          <a:bodyPr/>
          <a:lstStyle/>
          <a:p>
            <a:pPr marL="0" indent="0">
              <a:buNone/>
            </a:pPr>
            <a:r>
              <a:rPr lang="en-US" b="1" dirty="0">
                <a:latin typeface="Consolas" charset="0"/>
                <a:ea typeface="Consolas" charset="0"/>
                <a:cs typeface="Consolas" charset="0"/>
              </a:rPr>
              <a:t>F: line(0,0,0,len); translate(0,len);</a:t>
            </a:r>
            <a:endParaRPr lang="en-US" dirty="0">
              <a:latin typeface="Consolas" charset="0"/>
              <a:ea typeface="Consolas" charset="0"/>
              <a:cs typeface="Consolas" charset="0"/>
            </a:endParaRPr>
          </a:p>
          <a:p>
            <a:pPr marL="0" indent="0">
              <a:buNone/>
            </a:pPr>
            <a:r>
              <a:rPr lang="en-US" b="1" dirty="0">
                <a:latin typeface="Consolas" charset="0"/>
                <a:ea typeface="Consolas" charset="0"/>
                <a:cs typeface="Consolas" charset="0"/>
              </a:rPr>
              <a:t>G: translate(0,len);</a:t>
            </a:r>
            <a:endParaRPr lang="en-US" dirty="0">
              <a:latin typeface="Consolas" charset="0"/>
              <a:ea typeface="Consolas" charset="0"/>
              <a:cs typeface="Consolas" charset="0"/>
            </a:endParaRPr>
          </a:p>
          <a:p>
            <a:pPr marL="0" indent="0">
              <a:buNone/>
            </a:pPr>
            <a:r>
              <a:rPr lang="en-US" b="1" dirty="0">
                <a:latin typeface="Consolas" charset="0"/>
                <a:ea typeface="Consolas" charset="0"/>
                <a:cs typeface="Consolas" charset="0"/>
              </a:rPr>
              <a:t>+: rotate(angle);</a:t>
            </a:r>
            <a:endParaRPr lang="en-US" dirty="0">
              <a:latin typeface="Consolas" charset="0"/>
              <a:ea typeface="Consolas" charset="0"/>
              <a:cs typeface="Consolas" charset="0"/>
            </a:endParaRPr>
          </a:p>
          <a:p>
            <a:pPr marL="0" indent="0">
              <a:buNone/>
            </a:pPr>
            <a:r>
              <a:rPr lang="en-US" b="1" dirty="0">
                <a:latin typeface="Consolas" charset="0"/>
                <a:ea typeface="Consolas" charset="0"/>
                <a:cs typeface="Consolas" charset="0"/>
              </a:rPr>
              <a:t>-: rotate(-angle);</a:t>
            </a:r>
            <a:endParaRPr lang="en-US" dirty="0">
              <a:latin typeface="Consolas" charset="0"/>
              <a:ea typeface="Consolas" charset="0"/>
              <a:cs typeface="Consolas" charset="0"/>
            </a:endParaRPr>
          </a:p>
          <a:p>
            <a:pPr marL="0" indent="0">
              <a:buNone/>
            </a:pPr>
            <a:r>
              <a:rPr lang="en-US" b="1" dirty="0">
                <a:latin typeface="Consolas" charset="0"/>
                <a:ea typeface="Consolas" charset="0"/>
                <a:cs typeface="Consolas" charset="0"/>
              </a:rPr>
              <a:t>[: </a:t>
            </a:r>
            <a:r>
              <a:rPr lang="en-US" b="1" dirty="0" err="1">
                <a:latin typeface="Consolas" charset="0"/>
                <a:ea typeface="Consolas" charset="0"/>
                <a:cs typeface="Consolas" charset="0"/>
              </a:rPr>
              <a:t>pushMatrix</a:t>
            </a:r>
            <a:r>
              <a:rPr lang="en-US" b="1" dirty="0">
                <a:latin typeface="Consolas" charset="0"/>
                <a:ea typeface="Consolas" charset="0"/>
                <a:cs typeface="Consolas" charset="0"/>
              </a:rPr>
              <a:t>();</a:t>
            </a:r>
            <a:endParaRPr lang="en-US" dirty="0">
              <a:latin typeface="Consolas" charset="0"/>
              <a:ea typeface="Consolas" charset="0"/>
              <a:cs typeface="Consolas" charset="0"/>
            </a:endParaRPr>
          </a:p>
          <a:p>
            <a:pPr marL="0" indent="0">
              <a:buNone/>
            </a:pPr>
            <a:r>
              <a:rPr lang="en-US" b="1" dirty="0">
                <a:latin typeface="Consolas" charset="0"/>
                <a:ea typeface="Consolas" charset="0"/>
                <a:cs typeface="Consolas" charset="0"/>
              </a:rPr>
              <a:t>]: </a:t>
            </a:r>
            <a:r>
              <a:rPr lang="en-US" b="1" dirty="0" err="1">
                <a:latin typeface="Consolas" charset="0"/>
                <a:ea typeface="Consolas" charset="0"/>
                <a:cs typeface="Consolas" charset="0"/>
              </a:rPr>
              <a:t>popMatrix</a:t>
            </a:r>
            <a:r>
              <a:rPr lang="en-US" b="1" dirty="0">
                <a:latin typeface="Consolas" charset="0"/>
                <a:ea typeface="Consolas" charset="0"/>
                <a:cs typeface="Consolas" charset="0"/>
              </a:rPr>
              <a:t>();</a:t>
            </a:r>
            <a:endParaRPr lang="en-US" dirty="0">
              <a:latin typeface="Consolas" charset="0"/>
              <a:ea typeface="Consolas" charset="0"/>
              <a:cs typeface="Consolas" charset="0"/>
            </a:endParaRPr>
          </a:p>
        </p:txBody>
      </p:sp>
    </p:spTree>
    <p:extLst>
      <p:ext uri="{BB962C8B-B14F-4D97-AF65-F5344CB8AC3E}">
        <p14:creationId xmlns:p14="http://schemas.microsoft.com/office/powerpoint/2010/main" val="17911073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프랙털</a:t>
            </a:r>
            <a:r>
              <a:rPr lang="en-US" altLang="ko-KR" dirty="0"/>
              <a:t>?</a:t>
            </a:r>
            <a:endParaRPr lang="en-US" dirty="0"/>
          </a:p>
        </p:txBody>
      </p:sp>
      <p:sp>
        <p:nvSpPr>
          <p:cNvPr id="3" name="Content Placeholder 2"/>
          <p:cNvSpPr>
            <a:spLocks noGrp="1"/>
          </p:cNvSpPr>
          <p:nvPr>
            <p:ph idx="1"/>
          </p:nvPr>
        </p:nvSpPr>
        <p:spPr/>
        <p:txBody>
          <a:bodyPr/>
          <a:lstStyle/>
          <a:p>
            <a:r>
              <a:rPr lang="ko-KR" altLang="en-US" dirty="0" smtClean="0"/>
              <a:t>파편이라는 의미의 라틴어</a:t>
            </a:r>
            <a:r>
              <a:rPr lang="en-US" altLang="ko-KR" dirty="0" smtClean="0"/>
              <a:t> </a:t>
            </a:r>
            <a:r>
              <a:rPr lang="en-US" altLang="ko-KR" dirty="0" err="1" smtClean="0"/>
              <a:t>fractus</a:t>
            </a:r>
            <a:r>
              <a:rPr lang="ko-KR" altLang="en-US" dirty="0" smtClean="0"/>
              <a:t>에서 유래되어</a:t>
            </a:r>
            <a:r>
              <a:rPr lang="en-US" altLang="ko-KR" dirty="0" smtClean="0"/>
              <a:t>,</a:t>
            </a:r>
            <a:r>
              <a:rPr lang="ko-KR" altLang="en-US" dirty="0" smtClean="0"/>
              <a:t> </a:t>
            </a:r>
            <a:r>
              <a:rPr lang="en-US" altLang="ko-KR" dirty="0" smtClean="0"/>
              <a:t>1975</a:t>
            </a:r>
            <a:r>
              <a:rPr lang="ko-KR" altLang="en-US" dirty="0" smtClean="0"/>
              <a:t>년 수학자 브누아 망델브로에 의해서 만들어진 용어라고 합니다</a:t>
            </a:r>
            <a:r>
              <a:rPr lang="en-US" altLang="ko-KR" dirty="0" smtClean="0"/>
              <a:t>.</a:t>
            </a:r>
          </a:p>
          <a:p>
            <a:endParaRPr lang="en-US" altLang="ko-KR" dirty="0"/>
          </a:p>
          <a:p>
            <a:r>
              <a:rPr lang="en-US" altLang="ko-KR" dirty="0" smtClean="0"/>
              <a:t>The Fractal Geometry of Nature</a:t>
            </a:r>
            <a:r>
              <a:rPr lang="ko-KR" altLang="en-US" dirty="0" smtClean="0"/>
              <a:t>를 보면 프랙털을 </a:t>
            </a:r>
            <a:r>
              <a:rPr lang="en-US" altLang="ko-KR" dirty="0" smtClean="0"/>
              <a:t>’</a:t>
            </a:r>
            <a:r>
              <a:rPr lang="ko-KR" altLang="en-US" dirty="0" smtClean="0"/>
              <a:t>일부 작은 조각이 전체와 비슷한 기하학적 형태</a:t>
            </a:r>
            <a:r>
              <a:rPr lang="en-US" altLang="ko-KR" dirty="0" smtClean="0"/>
              <a:t>’</a:t>
            </a:r>
            <a:r>
              <a:rPr lang="ko-KR" altLang="en-US" dirty="0" smtClean="0"/>
              <a:t>라고 정의하고 있습니다</a:t>
            </a:r>
            <a:r>
              <a:rPr lang="en-US" altLang="ko-KR" dirty="0" smtClean="0"/>
              <a:t>.</a:t>
            </a:r>
          </a:p>
          <a:p>
            <a:endParaRPr lang="en-US" altLang="ko-KR" dirty="0"/>
          </a:p>
          <a:p>
            <a:endParaRPr lang="en-US" altLang="ko-KR" dirty="0" smtClean="0"/>
          </a:p>
        </p:txBody>
      </p:sp>
    </p:spTree>
    <p:extLst>
      <p:ext uri="{BB962C8B-B14F-4D97-AF65-F5344CB8AC3E}">
        <p14:creationId xmlns:p14="http://schemas.microsoft.com/office/powerpoint/2010/main" val="17062063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자기 유사성 </a:t>
            </a:r>
            <a:r>
              <a:rPr lang="en-US" altLang="ko-KR" dirty="0" smtClean="0"/>
              <a:t>Self Similarity</a:t>
            </a:r>
            <a:endParaRPr lang="en-US" dirty="0"/>
          </a:p>
        </p:txBody>
      </p:sp>
      <p:pic>
        <p:nvPicPr>
          <p:cNvPr id="4" name="Content Placeholder 3"/>
          <p:cNvPicPr>
            <a:picLocks noGrp="1" noChangeAspect="1"/>
          </p:cNvPicPr>
          <p:nvPr>
            <p:ph idx="1"/>
          </p:nvPr>
        </p:nvPicPr>
        <p:blipFill>
          <a:blip r:embed="rId2"/>
          <a:stretch>
            <a:fillRect/>
          </a:stretch>
        </p:blipFill>
        <p:spPr>
          <a:xfrm>
            <a:off x="480785" y="1690688"/>
            <a:ext cx="4699000" cy="2286000"/>
          </a:xfrm>
          <a:prstGeom prst="rect">
            <a:avLst/>
          </a:prstGeom>
        </p:spPr>
      </p:pic>
      <p:pic>
        <p:nvPicPr>
          <p:cNvPr id="5" name="Picture 4"/>
          <p:cNvPicPr>
            <a:picLocks noChangeAspect="1"/>
          </p:cNvPicPr>
          <p:nvPr/>
        </p:nvPicPr>
        <p:blipFill>
          <a:blip r:embed="rId3"/>
          <a:stretch>
            <a:fillRect/>
          </a:stretch>
        </p:blipFill>
        <p:spPr>
          <a:xfrm>
            <a:off x="6919267" y="1874838"/>
            <a:ext cx="4241800" cy="1917700"/>
          </a:xfrm>
          <a:prstGeom prst="rect">
            <a:avLst/>
          </a:prstGeom>
        </p:spPr>
      </p:pic>
      <p:pic>
        <p:nvPicPr>
          <p:cNvPr id="6" name="Picture 5"/>
          <p:cNvPicPr>
            <a:picLocks noChangeAspect="1"/>
          </p:cNvPicPr>
          <p:nvPr/>
        </p:nvPicPr>
        <p:blipFill>
          <a:blip r:embed="rId4"/>
          <a:stretch>
            <a:fillRect/>
          </a:stretch>
        </p:blipFill>
        <p:spPr>
          <a:xfrm>
            <a:off x="7293917" y="3976688"/>
            <a:ext cx="3492500" cy="2324100"/>
          </a:xfrm>
          <a:prstGeom prst="rect">
            <a:avLst/>
          </a:prstGeom>
        </p:spPr>
      </p:pic>
      <p:pic>
        <p:nvPicPr>
          <p:cNvPr id="7" name="Picture 6"/>
          <p:cNvPicPr>
            <a:picLocks noChangeAspect="1"/>
          </p:cNvPicPr>
          <p:nvPr/>
        </p:nvPicPr>
        <p:blipFill>
          <a:blip r:embed="rId5"/>
          <a:stretch>
            <a:fillRect/>
          </a:stretch>
        </p:blipFill>
        <p:spPr>
          <a:xfrm>
            <a:off x="2303445" y="4446588"/>
            <a:ext cx="2159000" cy="1854200"/>
          </a:xfrm>
          <a:prstGeom prst="rect">
            <a:avLst/>
          </a:prstGeom>
        </p:spPr>
      </p:pic>
      <p:sp>
        <p:nvSpPr>
          <p:cNvPr id="9" name="TextBox 8"/>
          <p:cNvSpPr txBox="1"/>
          <p:nvPr/>
        </p:nvSpPr>
        <p:spPr>
          <a:xfrm>
            <a:off x="6919267" y="1598097"/>
            <a:ext cx="4230356" cy="369332"/>
          </a:xfrm>
          <a:prstGeom prst="rect">
            <a:avLst/>
          </a:prstGeom>
          <a:noFill/>
        </p:spPr>
        <p:txBody>
          <a:bodyPr wrap="square" rtlCol="0">
            <a:spAutoFit/>
          </a:bodyPr>
          <a:lstStyle/>
          <a:p>
            <a:r>
              <a:rPr lang="en-US" altLang="ko-KR" dirty="0" smtClean="0"/>
              <a:t>’</a:t>
            </a:r>
            <a:r>
              <a:rPr lang="ko-KR" altLang="en-US" dirty="0" smtClean="0"/>
              <a:t>각각의 부분은 전체의 형태와 유사하다</a:t>
            </a:r>
            <a:r>
              <a:rPr lang="en-US" altLang="ko-KR" dirty="0" smtClean="0"/>
              <a:t>’</a:t>
            </a:r>
          </a:p>
        </p:txBody>
      </p:sp>
    </p:spTree>
    <p:extLst>
      <p:ext uri="{BB962C8B-B14F-4D97-AF65-F5344CB8AC3E}">
        <p14:creationId xmlns:p14="http://schemas.microsoft.com/office/powerpoint/2010/main" val="117837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다른 형태는</a:t>
            </a:r>
            <a:r>
              <a:rPr lang="en-US" altLang="ko-KR" dirty="0" smtClean="0"/>
              <a:t>??</a:t>
            </a:r>
            <a:endParaRPr lang="en-US" dirty="0"/>
          </a:p>
        </p:txBody>
      </p:sp>
      <p:pic>
        <p:nvPicPr>
          <p:cNvPr id="4" name="Picture 3"/>
          <p:cNvPicPr>
            <a:picLocks noChangeAspect="1"/>
          </p:cNvPicPr>
          <p:nvPr/>
        </p:nvPicPr>
        <p:blipFill>
          <a:blip r:embed="rId2"/>
          <a:stretch>
            <a:fillRect/>
          </a:stretch>
        </p:blipFill>
        <p:spPr>
          <a:xfrm>
            <a:off x="0" y="1690688"/>
            <a:ext cx="12192000" cy="2099733"/>
          </a:xfrm>
          <a:prstGeom prst="rect">
            <a:avLst/>
          </a:prstGeom>
        </p:spPr>
      </p:pic>
      <p:sp>
        <p:nvSpPr>
          <p:cNvPr id="5" name="TextBox 4"/>
          <p:cNvSpPr txBox="1"/>
          <p:nvPr/>
        </p:nvSpPr>
        <p:spPr>
          <a:xfrm>
            <a:off x="1376624" y="4129872"/>
            <a:ext cx="8624477" cy="1200329"/>
          </a:xfrm>
          <a:prstGeom prst="rect">
            <a:avLst/>
          </a:prstGeom>
          <a:noFill/>
        </p:spPr>
        <p:txBody>
          <a:bodyPr wrap="none" rtlCol="0">
            <a:spAutoFit/>
          </a:bodyPr>
          <a:lstStyle/>
          <a:p>
            <a:r>
              <a:rPr lang="ko-KR" altLang="en-US" dirty="0" smtClean="0"/>
              <a:t>그래프에서 </a:t>
            </a:r>
            <a:r>
              <a:rPr lang="en-US" altLang="ko-KR" dirty="0" smtClean="0"/>
              <a:t>x</a:t>
            </a:r>
            <a:r>
              <a:rPr lang="ko-KR" altLang="en-US" dirty="0" smtClean="0"/>
              <a:t>축은 시간을 나타내고</a:t>
            </a:r>
            <a:r>
              <a:rPr lang="en-US" altLang="ko-KR" dirty="0" smtClean="0"/>
              <a:t>,</a:t>
            </a:r>
            <a:r>
              <a:rPr lang="ko-KR" altLang="en-US" dirty="0" smtClean="0"/>
              <a:t> </a:t>
            </a:r>
            <a:r>
              <a:rPr lang="en-US" altLang="ko-KR" dirty="0" smtClean="0"/>
              <a:t>y</a:t>
            </a:r>
            <a:r>
              <a:rPr lang="ko-KR" altLang="en-US" dirty="0" smtClean="0"/>
              <a:t>축은 주식 가치를 나타냅니다</a:t>
            </a:r>
            <a:r>
              <a:rPr lang="en-US" altLang="ko-KR" dirty="0" smtClean="0"/>
              <a:t>.</a:t>
            </a:r>
            <a:r>
              <a:rPr lang="ko-KR" altLang="en-US" dirty="0" smtClean="0"/>
              <a:t> </a:t>
            </a:r>
            <a:endParaRPr lang="en-US" altLang="ko-KR" dirty="0" smtClean="0"/>
          </a:p>
          <a:p>
            <a:r>
              <a:rPr lang="ko-KR" altLang="en-US" dirty="0" smtClean="0"/>
              <a:t>위와 같이 확률과 임의성에 의해서 만들어지는 것을 </a:t>
            </a:r>
            <a:r>
              <a:rPr lang="en-US" altLang="ko-KR" dirty="0" smtClean="0"/>
              <a:t>’</a:t>
            </a:r>
            <a:r>
              <a:rPr lang="ko-KR" altLang="en-US" dirty="0" smtClean="0"/>
              <a:t>확률적 프랙털</a:t>
            </a:r>
            <a:r>
              <a:rPr lang="en-US" altLang="ko-KR" dirty="0" smtClean="0"/>
              <a:t>’</a:t>
            </a:r>
            <a:r>
              <a:rPr lang="ko-KR" altLang="en-US" dirty="0" smtClean="0"/>
              <a:t>이라고 합니다</a:t>
            </a:r>
            <a:r>
              <a:rPr lang="en-US" altLang="ko-KR" dirty="0" smtClean="0"/>
              <a:t>.</a:t>
            </a:r>
          </a:p>
          <a:p>
            <a:endParaRPr lang="en-US" dirty="0"/>
          </a:p>
          <a:p>
            <a:r>
              <a:rPr lang="ko-KR" altLang="en-US" dirty="0" smtClean="0"/>
              <a:t>반면에 앞에서와 같이 자기 유사성을 가지는 프랙털을 </a:t>
            </a:r>
            <a:r>
              <a:rPr lang="en-US" altLang="ko-KR" dirty="0" smtClean="0"/>
              <a:t>‘</a:t>
            </a:r>
            <a:r>
              <a:rPr lang="ko-KR" altLang="en-US" dirty="0" smtClean="0"/>
              <a:t>결정적 프랙털</a:t>
            </a:r>
            <a:r>
              <a:rPr lang="en-US" altLang="ko-KR" dirty="0" smtClean="0"/>
              <a:t>’</a:t>
            </a:r>
            <a:r>
              <a:rPr lang="ko-KR" altLang="en-US" dirty="0" smtClean="0"/>
              <a:t>이라고 합니다</a:t>
            </a:r>
            <a:r>
              <a:rPr lang="en-US" altLang="ko-KR" dirty="0" smtClean="0"/>
              <a:t>.</a:t>
            </a:r>
            <a:endParaRPr lang="en-US" dirty="0"/>
          </a:p>
        </p:txBody>
      </p:sp>
    </p:spTree>
    <p:extLst>
      <p:ext uri="{BB962C8B-B14F-4D97-AF65-F5344CB8AC3E}">
        <p14:creationId xmlns:p14="http://schemas.microsoft.com/office/powerpoint/2010/main" val="1480528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자기 유사성만으로 프랙털을 만들 수 있는가</a:t>
            </a:r>
            <a:r>
              <a:rPr lang="en-US" altLang="ko-KR" dirty="0" smtClean="0"/>
              <a:t>?</a:t>
            </a:r>
            <a:endParaRPr lang="en-US" dirty="0"/>
          </a:p>
        </p:txBody>
      </p:sp>
      <p:sp>
        <p:nvSpPr>
          <p:cNvPr id="3" name="Content Placeholder 2"/>
          <p:cNvSpPr>
            <a:spLocks noGrp="1"/>
          </p:cNvSpPr>
          <p:nvPr>
            <p:ph idx="1"/>
          </p:nvPr>
        </p:nvSpPr>
        <p:spPr/>
        <p:txBody>
          <a:bodyPr>
            <a:normAutofit fontScale="92500" lnSpcReduction="20000"/>
          </a:bodyPr>
          <a:lstStyle/>
          <a:p>
            <a:pPr>
              <a:lnSpc>
                <a:spcPct val="110000"/>
              </a:lnSpc>
            </a:pPr>
            <a:r>
              <a:rPr lang="ko-KR" altLang="en-US" dirty="0" smtClean="0"/>
              <a:t>무한한 길이의 직선을 생각해보면</a:t>
            </a:r>
            <a:r>
              <a:rPr lang="en-US" altLang="ko-KR" dirty="0" smtClean="0"/>
              <a:t>,</a:t>
            </a:r>
            <a:r>
              <a:rPr lang="ko-KR" altLang="en-US" dirty="0" smtClean="0"/>
              <a:t> 아무리 확대하거나 축소시킨다고 하더라도 계속 직선일 것 입니다</a:t>
            </a:r>
            <a:r>
              <a:rPr lang="en-US" altLang="ko-KR" dirty="0" smtClean="0"/>
              <a:t>.</a:t>
            </a:r>
          </a:p>
          <a:p>
            <a:pPr>
              <a:lnSpc>
                <a:spcPct val="110000"/>
              </a:lnSpc>
            </a:pPr>
            <a:endParaRPr lang="en-US" dirty="0"/>
          </a:p>
          <a:p>
            <a:pPr>
              <a:lnSpc>
                <a:spcPct val="110000"/>
              </a:lnSpc>
            </a:pPr>
            <a:r>
              <a:rPr lang="ko-KR" altLang="en-US" dirty="0" smtClean="0"/>
              <a:t>이건 자기 유사성을 가진다고 볼 수 있지만</a:t>
            </a:r>
            <a:r>
              <a:rPr lang="en-US" altLang="ko-KR" dirty="0" smtClean="0"/>
              <a:t>,</a:t>
            </a:r>
            <a:r>
              <a:rPr lang="ko-KR" altLang="en-US" dirty="0" smtClean="0"/>
              <a:t> 이러한 무한한 길이의 직선을 프랙털이라고 하지 않습니다</a:t>
            </a:r>
            <a:r>
              <a:rPr lang="en-US" altLang="ko-KR" dirty="0" smtClean="0"/>
              <a:t>!</a:t>
            </a:r>
          </a:p>
          <a:p>
            <a:pPr>
              <a:lnSpc>
                <a:spcPct val="110000"/>
              </a:lnSpc>
            </a:pPr>
            <a:endParaRPr lang="en-US" dirty="0"/>
          </a:p>
          <a:p>
            <a:pPr>
              <a:lnSpc>
                <a:spcPct val="110000"/>
              </a:lnSpc>
            </a:pPr>
            <a:r>
              <a:rPr lang="ko-KR" altLang="en-US" dirty="0" smtClean="0"/>
              <a:t>프랙털은 작은 규모에서도 특정한 미세 구조를 가지고 있어야 합니다</a:t>
            </a:r>
            <a:r>
              <a:rPr lang="en-US" altLang="ko-KR" dirty="0" smtClean="0"/>
              <a:t>.</a:t>
            </a:r>
            <a:r>
              <a:rPr lang="ko-KR" altLang="en-US" dirty="0" smtClean="0"/>
              <a:t> 또한 프랙털은 유클리드 기하학으로 표현할 수 없어야 합니다</a:t>
            </a:r>
            <a:r>
              <a:rPr lang="en-US" altLang="ko-KR" dirty="0" smtClean="0"/>
              <a:t>.</a:t>
            </a:r>
          </a:p>
          <a:p>
            <a:pPr>
              <a:lnSpc>
                <a:spcPct val="110000"/>
              </a:lnSpc>
            </a:pPr>
            <a:r>
              <a:rPr lang="ko-KR" altLang="en-US" dirty="0" smtClean="0"/>
              <a:t>또한 이를 재귀적으로 정의할 수 있어야 합니다</a:t>
            </a:r>
            <a:r>
              <a:rPr lang="en-US" altLang="ko-KR" dirty="0" smtClean="0"/>
              <a:t>.</a:t>
            </a:r>
            <a:r>
              <a:rPr lang="ko-KR" altLang="en-US" dirty="0" smtClean="0"/>
              <a:t> 프랙털은 전체가 부분으로 다시 재귀적으로 정의됩니다</a:t>
            </a:r>
            <a:r>
              <a:rPr lang="en-US" altLang="ko-KR" dirty="0" smtClean="0"/>
              <a:t>.</a:t>
            </a:r>
            <a:endParaRPr lang="en-US" dirty="0"/>
          </a:p>
          <a:p>
            <a:endParaRPr lang="en-US" dirty="0"/>
          </a:p>
        </p:txBody>
      </p:sp>
    </p:spTree>
    <p:extLst>
      <p:ext uri="{BB962C8B-B14F-4D97-AF65-F5344CB8AC3E}">
        <p14:creationId xmlns:p14="http://schemas.microsoft.com/office/powerpoint/2010/main" val="233102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재귀</a:t>
            </a:r>
            <a:endParaRPr lang="en-US" dirty="0"/>
          </a:p>
        </p:txBody>
      </p:sp>
      <p:pic>
        <p:nvPicPr>
          <p:cNvPr id="4" name="Content Placeholder 3"/>
          <p:cNvPicPr>
            <a:picLocks noGrp="1" noChangeAspect="1"/>
          </p:cNvPicPr>
          <p:nvPr>
            <p:ph idx="1"/>
          </p:nvPr>
        </p:nvPicPr>
        <p:blipFill>
          <a:blip r:embed="rId2"/>
          <a:stretch>
            <a:fillRect/>
          </a:stretch>
        </p:blipFill>
        <p:spPr>
          <a:xfrm>
            <a:off x="838200" y="1690688"/>
            <a:ext cx="10515600" cy="1483868"/>
          </a:xfrm>
          <a:prstGeom prst="rect">
            <a:avLst/>
          </a:prstGeom>
        </p:spPr>
      </p:pic>
      <p:sp>
        <p:nvSpPr>
          <p:cNvPr id="5" name="TextBox 4"/>
          <p:cNvSpPr txBox="1"/>
          <p:nvPr/>
        </p:nvSpPr>
        <p:spPr>
          <a:xfrm>
            <a:off x="838200" y="3257850"/>
            <a:ext cx="10333383" cy="3139321"/>
          </a:xfrm>
          <a:prstGeom prst="rect">
            <a:avLst/>
          </a:prstGeom>
          <a:noFill/>
        </p:spPr>
        <p:txBody>
          <a:bodyPr wrap="square" rtlCol="0">
            <a:spAutoFit/>
          </a:bodyPr>
          <a:lstStyle/>
          <a:p>
            <a:r>
              <a:rPr lang="ko-KR" altLang="en-US" dirty="0" smtClean="0"/>
              <a:t>위와 같이 같은 처리를 반복 적용해서 연속적인 결과를 만들어내는 것을 재귀</a:t>
            </a:r>
            <a:r>
              <a:rPr lang="en-US" altLang="ko-KR" dirty="0" smtClean="0"/>
              <a:t>(Recursion)</a:t>
            </a:r>
            <a:r>
              <a:rPr lang="ko-KR" altLang="en-US" dirty="0" smtClean="0"/>
              <a:t>라고 합니다</a:t>
            </a:r>
            <a:r>
              <a:rPr lang="en-US" altLang="ko-KR" dirty="0" smtClean="0"/>
              <a:t>.</a:t>
            </a:r>
          </a:p>
          <a:p>
            <a:endParaRPr lang="en-US" dirty="0" smtClean="0"/>
          </a:p>
          <a:p>
            <a:r>
              <a:rPr lang="ko-KR" altLang="en-US" dirty="0" smtClean="0"/>
              <a:t>프로그래밍 시에는 이를 재귀 호출을 이용하여 구현합니다</a:t>
            </a:r>
            <a:r>
              <a:rPr lang="en-US" altLang="ko-KR" dirty="0" smtClean="0"/>
              <a:t>.</a:t>
            </a:r>
            <a:r>
              <a:rPr lang="ko-KR" altLang="en-US" dirty="0" smtClean="0"/>
              <a:t> 재귀 호출의 대표적인 예는 팩토리얼 값을 계산하는 것 입니다</a:t>
            </a:r>
            <a:r>
              <a:rPr lang="en-US" altLang="ko-KR" dirty="0" smtClean="0"/>
              <a:t>.</a:t>
            </a:r>
            <a:r>
              <a:rPr lang="ko-KR" altLang="en-US" dirty="0" smtClean="0"/>
              <a:t> </a:t>
            </a:r>
            <a:endParaRPr lang="en-US" altLang="ko-KR" dirty="0" smtClean="0"/>
          </a:p>
          <a:p>
            <a:endParaRPr lang="en-US" dirty="0"/>
          </a:p>
          <a:p>
            <a:r>
              <a:rPr lang="en-US" dirty="0" smtClean="0"/>
              <a:t>n! = n x (n </a:t>
            </a:r>
            <a:r>
              <a:rPr lang="mr-IN" dirty="0" smtClean="0"/>
              <a:t>–</a:t>
            </a:r>
            <a:r>
              <a:rPr lang="en-US" dirty="0" smtClean="0"/>
              <a:t> 1) x </a:t>
            </a:r>
            <a:r>
              <a:rPr lang="mr-IN" dirty="0" smtClean="0"/>
              <a:t>…</a:t>
            </a:r>
            <a:r>
              <a:rPr lang="en-US" dirty="0" smtClean="0"/>
              <a:t> x 3 x 2 x 1</a:t>
            </a:r>
          </a:p>
          <a:p>
            <a:r>
              <a:rPr lang="en-US" dirty="0" smtClean="0"/>
              <a:t>0! = 1</a:t>
            </a:r>
          </a:p>
          <a:p>
            <a:endParaRPr lang="en-US" dirty="0"/>
          </a:p>
          <a:p>
            <a:r>
              <a:rPr lang="ko-KR" altLang="en-US" dirty="0" smtClean="0"/>
              <a:t>이를 이용하면</a:t>
            </a:r>
            <a:r>
              <a:rPr lang="en-US" altLang="ko-KR" dirty="0" smtClean="0"/>
              <a:t>,</a:t>
            </a:r>
            <a:r>
              <a:rPr lang="ko-KR" altLang="en-US" dirty="0"/>
              <a:t> </a:t>
            </a:r>
            <a:r>
              <a:rPr lang="ko-KR" altLang="en-US" dirty="0" smtClean="0"/>
              <a:t>프랙털을 만들 수 있습니다</a:t>
            </a:r>
            <a:r>
              <a:rPr lang="en-US" altLang="ko-KR" dirty="0" smtClean="0"/>
              <a:t>.</a:t>
            </a:r>
            <a:r>
              <a:rPr lang="ko-KR" altLang="en-US" dirty="0" smtClean="0"/>
              <a:t> </a:t>
            </a:r>
            <a:r>
              <a:rPr lang="en-US" altLang="ko-KR" dirty="0" smtClean="0"/>
              <a:t>(</a:t>
            </a:r>
            <a:r>
              <a:rPr lang="ko-KR" altLang="en-US" dirty="0" smtClean="0"/>
              <a:t>물론</a:t>
            </a:r>
            <a:r>
              <a:rPr lang="en-US" altLang="ko-KR" dirty="0" smtClean="0"/>
              <a:t>,</a:t>
            </a:r>
            <a:r>
              <a:rPr lang="ko-KR" altLang="en-US" dirty="0" smtClean="0"/>
              <a:t> 이 방법만 있는 것은 아닙니다</a:t>
            </a:r>
            <a:r>
              <a:rPr lang="en-US" altLang="ko-KR" dirty="0" smtClean="0"/>
              <a:t>.)</a:t>
            </a:r>
          </a:p>
          <a:p>
            <a:endParaRPr lang="en-US" dirty="0"/>
          </a:p>
          <a:p>
            <a:r>
              <a:rPr lang="ko-KR" altLang="en-US" dirty="0" smtClean="0"/>
              <a:t>재귀를 이용하여 원을 반복적으로 그리는 예제입니다</a:t>
            </a:r>
            <a:r>
              <a:rPr lang="en-US" altLang="ko-KR" dirty="0" smtClean="0"/>
              <a:t>.</a:t>
            </a:r>
            <a:endParaRPr lang="en-US" dirty="0"/>
          </a:p>
        </p:txBody>
      </p:sp>
    </p:spTree>
    <p:extLst>
      <p:ext uri="{BB962C8B-B14F-4D97-AF65-F5344CB8AC3E}">
        <p14:creationId xmlns:p14="http://schemas.microsoft.com/office/powerpoint/2010/main" val="943387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칸토어 집합</a:t>
            </a:r>
            <a:r>
              <a:rPr lang="en-US" altLang="ko-KR" dirty="0" smtClean="0"/>
              <a:t>Cantor Set </a:t>
            </a:r>
            <a:r>
              <a:rPr lang="ko-KR" altLang="en-US" dirty="0" smtClean="0"/>
              <a:t>그리기</a:t>
            </a:r>
            <a:endParaRPr lang="en-US" dirty="0"/>
          </a:p>
        </p:txBody>
      </p:sp>
      <p:sp>
        <p:nvSpPr>
          <p:cNvPr id="3" name="Content Placeholder 2"/>
          <p:cNvSpPr>
            <a:spLocks noGrp="1"/>
          </p:cNvSpPr>
          <p:nvPr>
            <p:ph idx="1"/>
          </p:nvPr>
        </p:nvSpPr>
        <p:spPr/>
        <p:txBody>
          <a:bodyPr/>
          <a:lstStyle/>
          <a:p>
            <a:r>
              <a:rPr lang="en-US" dirty="0" smtClean="0"/>
              <a:t>6</a:t>
            </a:r>
            <a:r>
              <a:rPr lang="ko-KR" altLang="en-US" dirty="0" smtClean="0"/>
              <a:t>번 페이지의 내용을 그려볼께요</a:t>
            </a:r>
            <a:r>
              <a:rPr lang="en-US" altLang="ko-KR" dirty="0" smtClean="0"/>
              <a:t>.</a:t>
            </a:r>
            <a:endParaRPr lang="en-US" dirty="0"/>
          </a:p>
        </p:txBody>
      </p:sp>
    </p:spTree>
    <p:extLst>
      <p:ext uri="{BB962C8B-B14F-4D97-AF65-F5344CB8AC3E}">
        <p14:creationId xmlns:p14="http://schemas.microsoft.com/office/powerpoint/2010/main" val="1240003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코크 곡선</a:t>
            </a:r>
            <a:r>
              <a:rPr lang="en-US" altLang="ko-KR" dirty="0" smtClean="0"/>
              <a:t>Koch Curve</a:t>
            </a:r>
            <a:r>
              <a:rPr lang="ko-KR" altLang="en-US" dirty="0" smtClean="0"/>
              <a:t> 그리기</a:t>
            </a:r>
            <a:endParaRPr lang="en-US" dirty="0"/>
          </a:p>
        </p:txBody>
      </p:sp>
      <p:sp>
        <p:nvSpPr>
          <p:cNvPr id="3" name="Content Placeholder 2"/>
          <p:cNvSpPr>
            <a:spLocks noGrp="1"/>
          </p:cNvSpPr>
          <p:nvPr>
            <p:ph idx="1"/>
          </p:nvPr>
        </p:nvSpPr>
        <p:spPr/>
        <p:txBody>
          <a:bodyPr/>
          <a:lstStyle/>
          <a:p>
            <a:r>
              <a:rPr lang="ko-KR" altLang="en-US" dirty="0" smtClean="0"/>
              <a:t>재귀와 </a:t>
            </a:r>
            <a:r>
              <a:rPr lang="en-US" altLang="ko-KR" dirty="0" err="1" smtClean="0"/>
              <a:t>ArrayList</a:t>
            </a:r>
            <a:r>
              <a:rPr lang="ko-KR" altLang="en-US" dirty="0" smtClean="0"/>
              <a:t>를 함께 사용하면 좀 더 풍부한 프랙털을 만들 수 있습니다</a:t>
            </a:r>
            <a:r>
              <a:rPr lang="en-US" altLang="ko-KR" dirty="0" smtClean="0"/>
              <a:t>.</a:t>
            </a:r>
          </a:p>
          <a:p>
            <a:endParaRPr lang="en-US" dirty="0"/>
          </a:p>
          <a:p>
            <a:r>
              <a:rPr lang="ko-KR" altLang="en-US" dirty="0" smtClean="0"/>
              <a:t>이것의 하나의 예로 </a:t>
            </a:r>
            <a:r>
              <a:rPr lang="en-US" altLang="ko-KR" dirty="0" smtClean="0"/>
              <a:t>1904</a:t>
            </a:r>
            <a:r>
              <a:rPr lang="ko-KR" altLang="en-US" dirty="0" smtClean="0"/>
              <a:t>년 스웨덴의 수학자 헬리에 본 코크</a:t>
            </a:r>
            <a:r>
              <a:rPr lang="en-US" altLang="ko-KR" dirty="0" smtClean="0"/>
              <a:t>Helge von Koch</a:t>
            </a:r>
            <a:r>
              <a:rPr lang="ko-KR" altLang="en-US" dirty="0" smtClean="0"/>
              <a:t>가 만든 유명한 프랙털 패턴을 살펴보겠습니다</a:t>
            </a:r>
            <a:r>
              <a:rPr lang="en-US" altLang="ko-KR" dirty="0" smtClean="0"/>
              <a:t>.</a:t>
            </a:r>
          </a:p>
          <a:p>
            <a:endParaRPr lang="en-US" dirty="0"/>
          </a:p>
          <a:p>
            <a:endParaRPr lang="en-US" dirty="0"/>
          </a:p>
        </p:txBody>
      </p:sp>
      <p:pic>
        <p:nvPicPr>
          <p:cNvPr id="5" name="Picture 4"/>
          <p:cNvPicPr>
            <a:picLocks noChangeAspect="1"/>
          </p:cNvPicPr>
          <p:nvPr/>
        </p:nvPicPr>
        <p:blipFill>
          <a:blip r:embed="rId2"/>
          <a:stretch>
            <a:fillRect/>
          </a:stretch>
        </p:blipFill>
        <p:spPr>
          <a:xfrm>
            <a:off x="0" y="4617385"/>
            <a:ext cx="12192000" cy="1341120"/>
          </a:xfrm>
          <a:prstGeom prst="rect">
            <a:avLst/>
          </a:prstGeom>
        </p:spPr>
      </p:pic>
    </p:spTree>
    <p:extLst>
      <p:ext uri="{BB962C8B-B14F-4D97-AF65-F5344CB8AC3E}">
        <p14:creationId xmlns:p14="http://schemas.microsoft.com/office/powerpoint/2010/main" val="438031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dirty="0" smtClean="0"/>
              <a:t>코그 곡선 그리기 순서</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046922" y="1892107"/>
            <a:ext cx="9912626" cy="4218373"/>
          </a:xfrm>
          <a:prstGeom prst="rect">
            <a:avLst/>
          </a:prstGeom>
        </p:spPr>
      </p:pic>
    </p:spTree>
    <p:extLst>
      <p:ext uri="{BB962C8B-B14F-4D97-AF65-F5344CB8AC3E}">
        <p14:creationId xmlns:p14="http://schemas.microsoft.com/office/powerpoint/2010/main" val="15592419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TotalTime>
  <Words>673</Words>
  <Application>Microsoft Macintosh PowerPoint</Application>
  <PresentationFormat>Widescreen</PresentationFormat>
  <Paragraphs>81</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Calibri</vt:lpstr>
      <vt:lpstr>Calibri Light</vt:lpstr>
      <vt:lpstr>Consolas</vt:lpstr>
      <vt:lpstr>Mangal</vt:lpstr>
      <vt:lpstr>맑은 고딕</vt:lpstr>
      <vt:lpstr>Arial</vt:lpstr>
      <vt:lpstr>Office Theme</vt:lpstr>
      <vt:lpstr>Fractal</vt:lpstr>
      <vt:lpstr>프랙털?</vt:lpstr>
      <vt:lpstr>자기 유사성 Self Similarity</vt:lpstr>
      <vt:lpstr>다른 형태는??</vt:lpstr>
      <vt:lpstr>자기 유사성만으로 프랙털을 만들 수 있는가?</vt:lpstr>
      <vt:lpstr>재귀</vt:lpstr>
      <vt:lpstr>칸토어 집합Cantor Set 그리기</vt:lpstr>
      <vt:lpstr>코크 곡선Koch Curve 그리기</vt:lpstr>
      <vt:lpstr>코그 곡선 그리기 순서</vt:lpstr>
      <vt:lpstr>잠깐: 괴물 곡선Mathematical Monster</vt:lpstr>
      <vt:lpstr>나무가지</vt:lpstr>
      <vt:lpstr>PowerPoint Presentation</vt:lpstr>
      <vt:lpstr>L System</vt:lpstr>
      <vt:lpstr>3가지 중요한 요소</vt:lpstr>
      <vt:lpstr>예</vt:lpstr>
      <vt:lpstr>L 시스템을 프로세싱 코드로 바꿔서 표현하기</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Fractal</dc:title>
  <dc:creator>Sim Sang Jin</dc:creator>
  <cp:lastModifiedBy>Sim Sang Jin</cp:lastModifiedBy>
  <cp:revision>8</cp:revision>
  <dcterms:created xsi:type="dcterms:W3CDTF">2016-10-14T12:54:38Z</dcterms:created>
  <dcterms:modified xsi:type="dcterms:W3CDTF">2016-10-14T14:49:14Z</dcterms:modified>
</cp:coreProperties>
</file>

<file path=docProps/thumbnail.jpeg>
</file>